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313" r:id="rId6"/>
    <p:sldId id="31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08" r:id="rId21"/>
    <p:sldId id="312" r:id="rId22"/>
    <p:sldId id="31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92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7448600174978"/>
          <c:y val="0.10431654924713363"/>
          <c:w val="0.74825507038892902"/>
          <c:h val="0.5131207349081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Execuție 2023</c:v>
                </c:pt>
                <c:pt idx="1">
                  <c:v>Proiecție 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268</c:v>
                </c:pt>
                <c:pt idx="1">
                  <c:v>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03744"/>
        <c:axId val="200032256"/>
      </c:barChart>
      <c:catAx>
        <c:axId val="18950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032256"/>
        <c:crosses val="autoZero"/>
        <c:auto val="1"/>
        <c:lblAlgn val="ctr"/>
        <c:lblOffset val="100"/>
        <c:noMultiLvlLbl val="0"/>
      </c:catAx>
      <c:valAx>
        <c:axId val="20003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5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Proiecte</a:t>
            </a:r>
            <a:r>
              <a:rPr lang="en-US" dirty="0"/>
              <a:t> </a:t>
            </a:r>
            <a:r>
              <a:rPr lang="ro-RO" dirty="0" smtClean="0"/>
              <a:t>finanțate din bani </a:t>
            </a:r>
            <a:r>
              <a:rPr lang="en-US" dirty="0" err="1" smtClean="0"/>
              <a:t>europen</a:t>
            </a:r>
            <a:r>
              <a:rPr lang="ro-RO" dirty="0" smtClean="0"/>
              <a:t>i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Proiecte europene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Sheet1!$A$2:$A$5</c:f>
              <c:strCache>
                <c:ptCount val="4"/>
                <c:pt idx="0">
                  <c:v>Salarii</c:v>
                </c:pt>
                <c:pt idx="1">
                  <c:v>Proiecte PNRR + FEN</c:v>
                </c:pt>
                <c:pt idx="2">
                  <c:v>Bunuri și servicii</c:v>
                </c:pt>
                <c:pt idx="3">
                  <c:v>Alte cheltuieli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166.6</c:v>
                </c:pt>
                <c:pt idx="1">
                  <c:v>94.5</c:v>
                </c:pt>
                <c:pt idx="2">
                  <c:v>82.5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Buget local 2024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Salarii</c:v>
                </c:pt>
                <c:pt idx="1">
                  <c:v>Proiecte PNRR</c:v>
                </c:pt>
                <c:pt idx="2">
                  <c:v>Bunuri și servicii</c:v>
                </c:pt>
                <c:pt idx="3">
                  <c:v>Alte cheltuieli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46.8</c:v>
                </c:pt>
                <c:pt idx="1">
                  <c:v>93</c:v>
                </c:pt>
                <c:pt idx="2">
                  <c:v>32.35</c:v>
                </c:pt>
                <c:pt idx="3">
                  <c:v>49.6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o-R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0C12-CBE8-40C4-A21F-F52195DD7713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4656-78B7-482C-9FEC-8424082C3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ANALIZA </a:t>
            </a:r>
            <a:r>
              <a:rPr lang="ro-RO" b="1" dirty="0" smtClean="0">
                <a:solidFill>
                  <a:srgbClr val="7030A0"/>
                </a:solidFill>
              </a:rPr>
              <a:t>BUGETULUI LOCAL 2024</a:t>
            </a:r>
            <a:br>
              <a:rPr lang="ro-RO" b="1" dirty="0" smtClean="0">
                <a:solidFill>
                  <a:srgbClr val="7030A0"/>
                </a:solidFill>
              </a:rPr>
            </a:br>
            <a:r>
              <a:rPr lang="ro-RO" b="1" dirty="0" smtClean="0">
                <a:solidFill>
                  <a:srgbClr val="7030A0"/>
                </a:solidFill>
              </a:rPr>
              <a:t>SIGHETU MARMAȚIEI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uget gene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7906938" cy="334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Poliția locală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3,36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3,68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198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217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olitia-locala-sig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0"/>
            <a:ext cx="466344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Centrul cultural și</a:t>
            </a:r>
            <a:br>
              <a:rPr lang="ro-RO" dirty="0" smtClean="0"/>
            </a:br>
            <a:r>
              <a:rPr lang="ro-RO" dirty="0" smtClean="0"/>
              <a:t>Școala populară de artă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1,49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1,52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409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406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entrul-Cultural-Sig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0"/>
            <a:ext cx="282222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Biblioteca municipală </a:t>
            </a:r>
            <a:br>
              <a:rPr lang="ro-RO" dirty="0" smtClean="0"/>
            </a:br>
            <a:r>
              <a:rPr lang="ro-RO" dirty="0" smtClean="0"/>
              <a:t>„Laurențiu Ulici”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672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730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41,3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45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ilbiote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71800"/>
            <a:ext cx="4419600" cy="3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Muzeul Maramureșului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2,97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3,19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uz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74" y="2895600"/>
            <a:ext cx="6213764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Cabinete școlare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1,6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2,63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17,8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binet sco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0"/>
            <a:ext cx="4800600" cy="319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Club Sportiv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166,5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226,6 mii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1,99</a:t>
                      </a:r>
                      <a:r>
                        <a:rPr lang="ro-RO" i="0" baseline="0" dirty="0" smtClean="0"/>
                        <a:t>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1,49 mil</a:t>
                      </a:r>
                      <a:r>
                        <a:rPr lang="ro-RO" i="0" baseline="0" dirty="0" smtClean="0"/>
                        <a:t> lei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029200" cy="352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Direcția de Asistență Socială și</a:t>
            </a:r>
            <a:br>
              <a:rPr lang="ro-RO" dirty="0" smtClean="0"/>
            </a:br>
            <a:r>
              <a:rPr lang="ro-RO" dirty="0" smtClean="0"/>
              <a:t>Centrul de zi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3,29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3,96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235,5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290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6324600" cy="355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o-RO" dirty="0" smtClean="0"/>
              <a:t>S.P.G. Urbana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Cheltuieli</a:t>
                      </a:r>
                      <a:r>
                        <a:rPr lang="ro-RO" baseline="0" dirty="0" smtClean="0">
                          <a:solidFill>
                            <a:srgbClr val="7030A0"/>
                          </a:solidFill>
                        </a:rPr>
                        <a:t> de personal</a:t>
                      </a:r>
                    </a:p>
                    <a:p>
                      <a:pPr algn="ctr"/>
                      <a:r>
                        <a:rPr lang="ro-RO" baseline="0" dirty="0" smtClean="0">
                          <a:solidFill>
                            <a:srgbClr val="7030A0"/>
                          </a:solidFill>
                        </a:rPr>
                        <a:t>(din bugetul local)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6,25 mil</a:t>
                      </a:r>
                      <a:r>
                        <a:rPr lang="ro-RO" baseline="0" dirty="0" smtClean="0">
                          <a:solidFill>
                            <a:srgbClr val="7030A0"/>
                          </a:solidFill>
                        </a:rPr>
                        <a:t> lei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7,05 mil</a:t>
                      </a:r>
                      <a:r>
                        <a:rPr lang="ro-RO" baseline="0" dirty="0" smtClean="0">
                          <a:solidFill>
                            <a:srgbClr val="7030A0"/>
                          </a:solidFill>
                        </a:rPr>
                        <a:t> lei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8,77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10,44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/>
                        <a:t>*din bugetul propriu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3,42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4,19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*din bugetul local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5,35 mil lei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6,25 mil lei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Active nefinanciare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119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987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*din bugetul propriu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0 lei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117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*din bugetul local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119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870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urb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495800"/>
            <a:ext cx="4343400" cy="22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Cheltuieli cu asistența socială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Salarii însoțitori persoane</a:t>
                      </a:r>
                      <a:r>
                        <a:rPr lang="ro-RO" baseline="0" dirty="0" smtClean="0"/>
                        <a:t> cu handicap (inclusiv in-demnizații, alte cheltuieli)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15,3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17,16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Ajutoare sociale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1,27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146,2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Alte cheltuieli în domeniul asistenței sociale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878,5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1,2 mil lei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izabiliti_ajuto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0"/>
            <a:ext cx="4537710" cy="275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RO" dirty="0" smtClean="0"/>
              <a:t>Spitalul municipal Sighet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Buget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144,6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172,9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103,4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119,8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26,4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/>
                        <a:t>41,72 mil lei,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/>
                        <a:t>*din bugetul propriu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24,2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/>
                        <a:t>41,72 mil lei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*din bugetul local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rgbClr val="7030A0"/>
                          </a:solidFill>
                        </a:rPr>
                        <a:t>2,2 mil lei</a:t>
                      </a:r>
                      <a:endParaRPr lang="en-US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>
                          <a:solidFill>
                            <a:srgbClr val="7030A0"/>
                          </a:solidFill>
                        </a:rPr>
                        <a:t>0 lei</a:t>
                      </a:r>
                      <a:endParaRPr lang="en-US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Proiecte FEN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10,32 mil lei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1" dirty="0" smtClean="0">
                          <a:solidFill>
                            <a:schemeClr val="tx1"/>
                          </a:solidFill>
                        </a:rPr>
                        <a:t>395 mii lei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Proiecte finanțare PNRR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0 lei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1" dirty="0" smtClean="0">
                          <a:solidFill>
                            <a:schemeClr val="tx1"/>
                          </a:solidFill>
                        </a:rPr>
                        <a:t>823 mii lei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Active nefinanciare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3,3 mil lei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>
                          <a:solidFill>
                            <a:schemeClr val="tx1"/>
                          </a:solidFill>
                        </a:rPr>
                        <a:t>8,94 mil lei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*din bugetul propriu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2,33</a:t>
                      </a:r>
                      <a:r>
                        <a:rPr lang="ro-RO" i="0" baseline="0" dirty="0" smtClean="0">
                          <a:solidFill>
                            <a:schemeClr val="tx1"/>
                          </a:solidFill>
                        </a:rPr>
                        <a:t> mil lei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>
                          <a:solidFill>
                            <a:schemeClr val="tx1"/>
                          </a:solidFill>
                        </a:rPr>
                        <a:t>8,91 mil lei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 smtClean="0">
                          <a:solidFill>
                            <a:srgbClr val="7030A0"/>
                          </a:solidFill>
                        </a:rPr>
                        <a:t>*din bugetul local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970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1" dirty="0" smtClean="0">
                          <a:solidFill>
                            <a:srgbClr val="7030A0"/>
                          </a:solidFill>
                        </a:rPr>
                        <a:t>30 mii lei</a:t>
                      </a:r>
                      <a:endParaRPr lang="en-US" b="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pital-S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2971800" cy="17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ro-RO" dirty="0" smtClean="0"/>
              <a:t>Buget total</a:t>
            </a:r>
            <a:r>
              <a:rPr lang="en-US" dirty="0" smtClean="0"/>
              <a:t> general</a:t>
            </a:r>
            <a:r>
              <a:rPr lang="ro-RO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53000"/>
            <a:ext cx="6400800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ro-RO" dirty="0" smtClean="0">
                <a:solidFill>
                  <a:srgbClr val="7030A0"/>
                </a:solidFill>
              </a:rPr>
              <a:t>Bugetul aferent anului 2024 este cu 134,5 milioane lei mai mare decât cel din 2023, adică o creștere cu aprox. 50%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1295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</a:t>
                      </a:r>
                      <a:r>
                        <a:rPr lang="ro-RO" baseline="0" dirty="0" smtClean="0"/>
                        <a:t> 2023: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268,96 milioane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403,44 milioane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828800" y="2057400"/>
          <a:ext cx="5486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Salubritate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Explicație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Salubrizare stradală</a:t>
                      </a:r>
                      <a:endParaRPr lang="ro-RO" baseline="0" dirty="0" smtClean="0"/>
                    </a:p>
                    <a:p>
                      <a:r>
                        <a:rPr lang="ro-RO" baseline="0" dirty="0" smtClean="0"/>
                        <a:t>(750 mii lei – restanță din 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3,37 milioane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Taxă de salubrizare (19 lei / pers. / lună)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6,58 mil lei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atura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0"/>
            <a:ext cx="5385990" cy="355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Iluminat public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Explicație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Cv.</a:t>
                      </a:r>
                      <a:r>
                        <a:rPr lang="ro-RO" baseline="0" dirty="0" smtClean="0"/>
                        <a:t> facturi consum energie electrică</a:t>
                      </a:r>
                    </a:p>
                    <a:p>
                      <a:r>
                        <a:rPr lang="ro-RO" baseline="0" dirty="0" smtClean="0"/>
                        <a:t>(restanță 900 mii din 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chemeClr val="tx1"/>
                          </a:solidFill>
                        </a:rPr>
                        <a:t>2,1 milioane lei</a:t>
                      </a:r>
                    </a:p>
                    <a:p>
                      <a:pPr algn="ctr"/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luminat-public-sighe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Alte servicii în domeniul Culturii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Explicație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 (din bugetul local)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Sprijin culte</a:t>
                      </a:r>
                      <a:r>
                        <a:rPr lang="ro-RO" baseline="0" dirty="0" smtClean="0"/>
                        <a:t> religioase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ul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60388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Grădinița nr. 7	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76962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177,73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0 lei,</a:t>
                      </a:r>
                    </a:p>
                    <a:p>
                      <a:pPr algn="ctr"/>
                      <a:r>
                        <a:rPr lang="ro-RO" i="0" dirty="0" smtClean="0"/>
                        <a:t>din</a:t>
                      </a:r>
                      <a:r>
                        <a:rPr lang="ro-RO" i="0" baseline="0" dirty="0" smtClean="0"/>
                        <a:t> care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80 mii </a:t>
                      </a:r>
                      <a:r>
                        <a:rPr lang="en-US" i="1" dirty="0" smtClean="0"/>
                        <a:t>lei </a:t>
                      </a:r>
                      <a:r>
                        <a:rPr lang="ro-RO" i="1" dirty="0" smtClean="0"/>
                        <a:t>– hrană copii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42,08 mii lei – chelt.</a:t>
                      </a:r>
                      <a:r>
                        <a:rPr lang="ro-RO" i="1" baseline="0" dirty="0" smtClean="0"/>
                        <a:t> de funcționare</a:t>
                      </a:r>
                    </a:p>
                    <a:p>
                      <a:pPr algn="ctr"/>
                      <a:r>
                        <a:rPr lang="ro-RO" i="1" baseline="0" dirty="0" smtClean="0"/>
                        <a:t>Creșa „Sf. Elena”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5,5 mii lei – reparație centrală termică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50,15 mii lei – reparații</a:t>
                      </a:r>
                      <a:r>
                        <a:rPr lang="ro-RO" i="1" baseline="0" dirty="0" smtClean="0"/>
                        <a:t> (renovare) </a:t>
                      </a:r>
                    </a:p>
                    <a:p>
                      <a:pPr algn="ctr"/>
                      <a:r>
                        <a:rPr lang="ro-RO" i="1" dirty="0" smtClean="0"/>
                        <a:t>Bloc alimentar Creșa „Sf. Elena”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gr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181600"/>
            <a:ext cx="2895600" cy="1631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Grădinița nr. 8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696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98,9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98,9 mii lei - reparații lucrări</a:t>
                      </a:r>
                    </a:p>
                    <a:p>
                      <a:pPr algn="ctr"/>
                      <a:r>
                        <a:rPr lang="ro-RO" i="1" dirty="0" smtClean="0"/>
                        <a:t>împreujmuire (gard)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 mii lei – hotă pentru bucătărie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r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Grădinița nr. 9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057400"/>
          <a:ext cx="76962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168,02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9,68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120 mii lei – chelt. de întreținere și reparații Creșa „Piticot”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9,68 mii lei - înlocuire centrală</a:t>
                      </a:r>
                      <a:r>
                        <a:rPr lang="ro-RO" i="1" baseline="0" dirty="0" smtClean="0"/>
                        <a:t> termică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48,02 mii lei – lucrări reparații împrejmuire (gard)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r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19600"/>
            <a:ext cx="1655217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Grădinița nr. 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7,5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 mii lei – reparații sistem de securitate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7,5 mii lei – mașină</a:t>
                      </a:r>
                      <a:r>
                        <a:rPr lang="ro-RO" i="1" baseline="0" dirty="0" smtClean="0"/>
                        <a:t> de spălat vase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r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06923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Școala gimnazială nr.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76962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75,2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49,5 mii lei</a:t>
                      </a:r>
                      <a:r>
                        <a:rPr lang="ro-RO" i="1" baseline="0" dirty="0" smtClean="0"/>
                        <a:t> – prestări servicii </a:t>
                      </a:r>
                    </a:p>
                    <a:p>
                      <a:pPr algn="ctr"/>
                      <a:r>
                        <a:rPr lang="ro-RO" i="1" baseline="0" dirty="0" smtClean="0"/>
                        <a:t>microbuz școlar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25,7 mii lei – reparații la</a:t>
                      </a:r>
                      <a:r>
                        <a:rPr lang="ro-RO" i="1" baseline="0" dirty="0"/>
                        <a:t> </a:t>
                      </a:r>
                      <a:r>
                        <a:rPr lang="ro-RO" i="1" baseline="0" dirty="0" smtClean="0"/>
                        <a:t>sala de sport</a:t>
                      </a:r>
                      <a:endParaRPr lang="ro-RO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91000"/>
            <a:ext cx="3886200" cy="2586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Școala gimnazială „Dr. I. M. de Apșa”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6962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43,34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30,89 mii lei – reparații acoperiș </a:t>
                      </a:r>
                    </a:p>
                    <a:p>
                      <a:pPr algn="ctr"/>
                      <a:r>
                        <a:rPr lang="ro-RO" i="1" dirty="0" smtClean="0"/>
                        <a:t>sala</a:t>
                      </a:r>
                      <a:r>
                        <a:rPr lang="ro-RO" i="1" baseline="0" dirty="0" smtClean="0"/>
                        <a:t> de sport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12,45 mii lei – reparații la </a:t>
                      </a:r>
                    </a:p>
                    <a:p>
                      <a:pPr algn="ctr"/>
                      <a:r>
                        <a:rPr lang="ro-RO" i="1" dirty="0" smtClean="0"/>
                        <a:t>instalația de încălzire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 ap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5720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Școala gimnazială „George Coșbuc”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 – reprații interioare toalete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 cosb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86200"/>
            <a:ext cx="5486400" cy="252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Structura veniturilor din bugetul local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venituri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Venituri proprii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Venituri din alte surse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Taxe și</a:t>
                      </a:r>
                      <a:r>
                        <a:rPr lang="ro-RO" baseline="0" dirty="0" smtClean="0"/>
                        <a:t> impozite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24,2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Excedent bugetar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9,68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</a:t>
                      </a:r>
                      <a:r>
                        <a:rPr lang="en-US" dirty="0" smtClean="0"/>
                        <a:t>b</a:t>
                      </a:r>
                      <a:r>
                        <a:rPr lang="ro-RO" dirty="0" smtClean="0"/>
                        <a:t>venții progr</a:t>
                      </a:r>
                      <a:r>
                        <a:rPr lang="en-US" dirty="0" smtClean="0"/>
                        <a:t>.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US" baseline="0" dirty="0" smtClean="0"/>
                        <a:t>`</a:t>
                      </a:r>
                      <a:r>
                        <a:rPr lang="ro-RO" dirty="0" smtClean="0"/>
                        <a:t>A. Saligny</a:t>
                      </a:r>
                      <a:r>
                        <a:rPr lang="en-US" dirty="0" smtClean="0"/>
                        <a:t>`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0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20 mil lei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Proiecte</a:t>
                      </a:r>
                      <a:r>
                        <a:rPr lang="ro-RO" baseline="0" dirty="0" smtClean="0"/>
                        <a:t> PNRR + FEN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0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94,2 mil</a:t>
                      </a:r>
                      <a:r>
                        <a:rPr lang="ro-RO" i="0" baseline="0" dirty="0" smtClean="0"/>
                        <a:t> lei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Sume defalcate din TVA, subvenții, burse , ANCPI</a:t>
                      </a:r>
                      <a:r>
                        <a:rPr lang="ro-RO" baseline="0" dirty="0" smtClean="0"/>
                        <a:t> </a:t>
                      </a:r>
                      <a:r>
                        <a:rPr lang="ro-RO" dirty="0" smtClean="0"/>
                        <a:t>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0" dirty="0" smtClean="0"/>
                    </a:p>
                    <a:p>
                      <a:pPr algn="ctr"/>
                      <a:r>
                        <a:rPr lang="ro-RO" i="0" dirty="0" smtClean="0"/>
                        <a:t>0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0" dirty="0" smtClean="0"/>
                    </a:p>
                    <a:p>
                      <a:pPr algn="ctr"/>
                      <a:r>
                        <a:rPr lang="ro-RO" i="0" dirty="0" smtClean="0"/>
                        <a:t>73,7 mil lei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SubTotal: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/>
                        <a:t>33,88 mil</a:t>
                      </a:r>
                      <a:r>
                        <a:rPr lang="ro-RO" b="0" i="0" baseline="0" dirty="0" smtClean="0"/>
                        <a:t>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/>
                        <a:t>187,9 mil lei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i="0" baseline="0" dirty="0" smtClean="0"/>
                        <a:t>Total: 221,78 mil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Venituri ale unităților subordonate: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baseline="0" dirty="0" smtClean="0"/>
                        <a:t>181,7 mil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>
                          <a:solidFill>
                            <a:srgbClr val="7030A0"/>
                          </a:solidFill>
                        </a:rPr>
                        <a:t>21,9 mil lei</a:t>
                      </a:r>
                    </a:p>
                    <a:p>
                      <a:pPr algn="ctr"/>
                      <a:r>
                        <a:rPr lang="ro-RO" b="0" i="0" dirty="0" smtClean="0">
                          <a:solidFill>
                            <a:srgbClr val="7030A0"/>
                          </a:solidFill>
                        </a:rPr>
                        <a:t>*din</a:t>
                      </a:r>
                      <a:r>
                        <a:rPr lang="ro-RO" b="0" i="0" baseline="0" dirty="0" smtClean="0">
                          <a:solidFill>
                            <a:srgbClr val="7030A0"/>
                          </a:solidFill>
                        </a:rPr>
                        <a:t> bugetul local</a:t>
                      </a:r>
                      <a:endParaRPr lang="en-US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i="0" baseline="0" dirty="0" smtClean="0"/>
                        <a:t>Total: 203,6 mil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b="1" i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i="0" baseline="0" dirty="0" smtClean="0"/>
                        <a:t>Total general venituri:</a:t>
                      </a:r>
                    </a:p>
                    <a:p>
                      <a:pPr algn="ctr"/>
                      <a:r>
                        <a:rPr lang="ro-RO" b="1" i="0" baseline="0" dirty="0" smtClean="0"/>
                        <a:t>403,44 mil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Liceul tehnologic Forestier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78,52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78,52 mii lei – cheltuieli încălzire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ic 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576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Liceul pedagogic „Taras Șevcenko”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696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153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153 mii lei – cheltuieli</a:t>
                      </a:r>
                      <a:r>
                        <a:rPr lang="ro-RO" i="1" baseline="0" dirty="0" smtClean="0"/>
                        <a:t> funcționare (renovare fațadă laterală)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ic ta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62400"/>
            <a:ext cx="455584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Liceul tehnologic „Marmația”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130 mii lei,</a:t>
                      </a:r>
                    </a:p>
                    <a:p>
                      <a:pPr algn="ctr"/>
                      <a:r>
                        <a:rPr lang="ro-RO" i="1" dirty="0" smtClean="0"/>
                        <a:t>din</a:t>
                      </a:r>
                      <a:r>
                        <a:rPr lang="ro-RO" i="1" baseline="0" dirty="0" smtClean="0"/>
                        <a:t> care: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130 mii lei – reparații interioare toalete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ic marma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814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C. N. „Dragoș-Vodă”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696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356,15 mii lei,</a:t>
                      </a:r>
                    </a:p>
                    <a:p>
                      <a:pPr algn="ctr"/>
                      <a:r>
                        <a:rPr lang="ro-RO" i="1" dirty="0" smtClean="0"/>
                        <a:t>din care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356,15 mii lei –</a:t>
                      </a:r>
                      <a:r>
                        <a:rPr lang="ro-RO" i="1" baseline="0" dirty="0" smtClean="0"/>
                        <a:t> înlocuire geamuri termopan din lemn</a:t>
                      </a:r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n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86200"/>
            <a:ext cx="514350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 </a:t>
            </a:r>
            <a:br>
              <a:rPr lang="ro-RO" dirty="0" smtClean="0"/>
            </a:br>
            <a:r>
              <a:rPr lang="ro-RO" dirty="0" smtClean="0"/>
              <a:t>    C. N.P. „Regele Ferdinand”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7696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lei,</a:t>
                      </a:r>
                    </a:p>
                    <a:p>
                      <a:pPr algn="ctr"/>
                      <a:r>
                        <a:rPr lang="ro-RO" i="1" dirty="0" smtClean="0"/>
                        <a:t>din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0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 –</a:t>
                      </a:r>
                      <a:r>
                        <a:rPr lang="ro-RO" i="1" baseline="0" dirty="0" smtClean="0"/>
                        <a:t> reparații săli de clasă</a:t>
                      </a:r>
                      <a:endParaRPr lang="ro-RO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np fer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33800"/>
            <a:ext cx="446582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Finanțări unități de învățământ </a:t>
            </a:r>
            <a:br>
              <a:rPr lang="ro-RO" dirty="0" smtClean="0"/>
            </a:br>
            <a:r>
              <a:rPr lang="ro-RO" dirty="0" smtClean="0"/>
              <a:t>din bugetul local</a:t>
            </a:r>
            <a:br>
              <a:rPr lang="ro-RO" dirty="0" smtClean="0"/>
            </a:br>
            <a:r>
              <a:rPr lang="ro-RO" dirty="0" smtClean="0"/>
              <a:t>Liceul „Lowey Klara”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7696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Investiții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0 lei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lei,</a:t>
                      </a:r>
                    </a:p>
                    <a:p>
                      <a:pPr algn="ctr"/>
                      <a:r>
                        <a:rPr lang="ro-RO" i="1" dirty="0" smtClean="0"/>
                        <a:t>din care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50 mii lei –</a:t>
                      </a:r>
                      <a:r>
                        <a:rPr lang="ro-RO" i="1" baseline="0" dirty="0" smtClean="0"/>
                        <a:t> documentație și lucrări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baseline="0" dirty="0" smtClean="0"/>
                        <a:t>(supraveghere video)</a:t>
                      </a:r>
                      <a:endParaRPr lang="ro-RO" i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eoweyklaralic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0"/>
            <a:ext cx="4419600" cy="294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Renovare energetică Șc. Gimnazială nr.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5,71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1,04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6,75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Renovare energetică Liceul „Marmația”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6,04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6,04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Construire creșă în</a:t>
                      </a:r>
                      <a:r>
                        <a:rPr lang="ro-RO" baseline="0" dirty="0" smtClean="0"/>
                        <a:t> cartier Fuchs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Dotare cu mobilier</a:t>
                      </a:r>
                      <a:r>
                        <a:rPr lang="ro-RO" baseline="0" dirty="0" smtClean="0"/>
                        <a:t> și echipamente digitale unități de învățământ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17,25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17,25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Gestionare</a:t>
                      </a:r>
                      <a:r>
                        <a:rPr lang="ro-RO" baseline="0" dirty="0" smtClean="0"/>
                        <a:t> inteligentă iluminat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278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107,4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385,4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Creșterea eficienței energetice Spitalul Sighet – PNRR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17,26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17,26 mil lei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Renovare</a:t>
                      </a:r>
                      <a:r>
                        <a:rPr lang="ro-RO" baseline="0" dirty="0" smtClean="0"/>
                        <a:t> energetică bl. 4 Cuza Vodă și bl. 1 și 2 Indep. – PNRR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700" dirty="0" smtClean="0"/>
                    </a:p>
                    <a:p>
                      <a:pPr algn="ctr"/>
                      <a:r>
                        <a:rPr lang="ro-RO" sz="1700" dirty="0" smtClean="0"/>
                        <a:t>9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18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9,018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Renovare</a:t>
                      </a:r>
                      <a:r>
                        <a:rPr lang="ro-RO" baseline="0" dirty="0" smtClean="0"/>
                        <a:t> energetică bl. 3, 4 și 9 Indep. PNRR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700" dirty="0" smtClean="0"/>
                    </a:p>
                    <a:p>
                      <a:pPr algn="ctr"/>
                      <a:r>
                        <a:rPr lang="ro-RO" sz="1700" dirty="0" smtClean="0"/>
                        <a:t>13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18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13,018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Actualizare PUG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2,02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2,03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Realizare 5 PUZ-uri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2,28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2,38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Construire insule ecologice digitalizate (PNRR)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700" dirty="0" smtClean="0"/>
                    </a:p>
                    <a:p>
                      <a:pPr algn="ctr"/>
                      <a:r>
                        <a:rPr lang="ro-RO" sz="1700" dirty="0" smtClean="0"/>
                        <a:t>5,52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830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6,35</a:t>
                      </a:r>
                      <a:r>
                        <a:rPr lang="ro-RO" baseline="0" dirty="0" smtClean="0"/>
                        <a:t>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Consolidarea mobili-tății urbane – PNRR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2,83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16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2,84</a:t>
                      </a:r>
                      <a:r>
                        <a:rPr lang="ro-RO" baseline="0" dirty="0" smtClean="0"/>
                        <a:t> mil lei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Reabilitare</a:t>
                      </a:r>
                      <a:r>
                        <a:rPr lang="en-US" dirty="0" smtClean="0"/>
                        <a:t> </a:t>
                      </a:r>
                      <a:r>
                        <a:rPr lang="ro-RO" dirty="0" smtClean="0"/>
                        <a:t>străzi – progr. </a:t>
                      </a:r>
                      <a:r>
                        <a:rPr lang="en-US" dirty="0" smtClean="0"/>
                        <a:t>`</a:t>
                      </a:r>
                      <a:r>
                        <a:rPr lang="ro-RO" dirty="0" smtClean="0"/>
                        <a:t>Anghel Saligny</a:t>
                      </a:r>
                      <a:r>
                        <a:rPr lang="en-US" dirty="0" smtClean="0"/>
                        <a:t>`</a:t>
                      </a:r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(str. Eroilor,</a:t>
                      </a:r>
                      <a:r>
                        <a:rPr lang="ro-RO" baseline="0" dirty="0" smtClean="0"/>
                        <a:t> Gh. Barițiu, Zimbrului, Locul Târgului, Corbului, Gării)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700" dirty="0" smtClean="0"/>
                    </a:p>
                    <a:p>
                      <a:pPr algn="ctr"/>
                      <a:endParaRPr lang="ro-RO" sz="1700" dirty="0" smtClean="0"/>
                    </a:p>
                    <a:p>
                      <a:pPr algn="ctr"/>
                      <a:r>
                        <a:rPr lang="ro-RO" sz="1700" dirty="0" smtClean="0"/>
                        <a:t>20</a:t>
                      </a:r>
                      <a:r>
                        <a:rPr lang="ro-RO" sz="1700" baseline="0" dirty="0" smtClean="0"/>
                        <a:t> mil lei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131,4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20,13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Servicii consultanță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55,46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55,46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Lucrări împrejmuire, racordare utilități, dotări, PSI – Grădinița cu trei săli de grupă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115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115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DALI Școala cu 16 clase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317,73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317,73 mii lei</a:t>
                      </a:r>
                      <a:endParaRPr lang="en-US" i="1" dirty="0" smtClean="0"/>
                    </a:p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Actualizare DALI</a:t>
                      </a:r>
                    </a:p>
                    <a:p>
                      <a:pPr algn="ctr"/>
                      <a:r>
                        <a:rPr lang="ro-RO" dirty="0" smtClean="0"/>
                        <a:t>Sala de spectacole </a:t>
                      </a:r>
                    </a:p>
                    <a:p>
                      <a:pPr algn="ctr"/>
                      <a:r>
                        <a:rPr lang="ro-RO" dirty="0" smtClean="0"/>
                        <a:t>„Viorel Costin”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120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120 mii lei</a:t>
                      </a:r>
                      <a:endParaRPr lang="en-US" i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PT și execuție instalații de încărcare autobuze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72,5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72,5 mii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Reabilitare cartier Bogdan-Vodă</a:t>
                      </a:r>
                      <a:r>
                        <a:rPr lang="ro-RO" baseline="0" dirty="0" smtClean="0"/>
                        <a:t> în zona blocului „Dallas”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700" dirty="0" smtClean="0"/>
                    </a:p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0" dirty="0" smtClean="0"/>
                        <a:t>1,53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0" dirty="0" smtClean="0"/>
                        <a:t>1,53 mil lei</a:t>
                      </a:r>
                      <a:endParaRPr lang="en-US" i="0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Îmbunătățirea eficienței energetice în mun. Sighet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0" dirty="0" smtClean="0"/>
                    </a:p>
                    <a:p>
                      <a:pPr algn="ctr"/>
                      <a:r>
                        <a:rPr lang="ro-RO" i="1" dirty="0" smtClean="0"/>
                        <a:t>41,65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41,65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PUZ</a:t>
                      </a:r>
                      <a:r>
                        <a:rPr lang="ro-RO" baseline="0" dirty="0" smtClean="0"/>
                        <a:t> zona Fuchs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Analiză parțială a cheltuielilor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Cheltuieli analizate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Cheltuieli de personal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144,6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166,6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62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82,51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Dobânzi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376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285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Subvenții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378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Proiecte FEN + PNRR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33,9</a:t>
                      </a:r>
                      <a:r>
                        <a:rPr lang="ro-RO" baseline="0" dirty="0" smtClean="0"/>
                        <a:t>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94,2 mil lei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676400" y="4267200"/>
          <a:ext cx="5867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Sistematizare pe vericală zona Fuch etapa a II-a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190,4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190,4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Dezv. infrastructurii de apă și apă uzate (cofinanțare)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268,77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268,77 mii lei</a:t>
                      </a:r>
                      <a:endParaRPr lang="en-US" i="1" dirty="0" smtClean="0"/>
                    </a:p>
                    <a:p>
                      <a:pPr algn="ctr"/>
                      <a:endParaRPr lang="en-U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Amenajare </a:t>
                      </a:r>
                    </a:p>
                    <a:p>
                      <a:pPr algn="ctr"/>
                      <a:r>
                        <a:rPr lang="ro-RO" dirty="0" smtClean="0"/>
                        <a:t>alee pietonală </a:t>
                      </a:r>
                    </a:p>
                    <a:p>
                      <a:pPr algn="ctr"/>
                      <a:r>
                        <a:rPr lang="ro-RO" dirty="0" smtClean="0"/>
                        <a:t>V. Alecsandri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0" dirty="0" smtClean="0"/>
                        <a:t>1,11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b="1" i="1" dirty="0" smtClean="0"/>
                    </a:p>
                    <a:p>
                      <a:pPr algn="ctr"/>
                      <a:r>
                        <a:rPr lang="ro-RO" b="0" i="0" dirty="0" smtClean="0"/>
                        <a:t>1,11</a:t>
                      </a:r>
                      <a:r>
                        <a:rPr lang="ro-RO" b="0" i="0" baseline="0" dirty="0" smtClean="0"/>
                        <a:t> mil lei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Modernizare str. T. Maiorescu și dr. V. Ilea</a:t>
                      </a:r>
                    </a:p>
                    <a:p>
                      <a:pPr algn="ctr"/>
                      <a:r>
                        <a:rPr lang="ro-RO" dirty="0" smtClean="0"/>
                        <a:t>(rest de plată)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0" dirty="0" smtClean="0"/>
                    </a:p>
                    <a:p>
                      <a:pPr algn="ctr"/>
                      <a:r>
                        <a:rPr lang="ro-RO" i="1" dirty="0" smtClean="0"/>
                        <a:t>73,14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b="0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73,14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 smtClean="0"/>
                    </a:p>
                    <a:p>
                      <a:pPr algn="ctr"/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</a:t>
                      </a:r>
                      <a:r>
                        <a:rPr lang="en-US" dirty="0" smtClean="0"/>
                        <a:t>.</a:t>
                      </a:r>
                      <a:r>
                        <a:rPr lang="ro-RO" dirty="0" smtClean="0"/>
                        <a:t>F</a:t>
                      </a:r>
                      <a:r>
                        <a:rPr lang="en-US" dirty="0" smtClean="0"/>
                        <a:t>.</a:t>
                      </a:r>
                      <a:r>
                        <a:rPr lang="ro-RO" dirty="0" smtClean="0"/>
                        <a:t> Șosea</a:t>
                      </a:r>
                      <a:r>
                        <a:rPr lang="ro-RO" baseline="0" dirty="0" smtClean="0"/>
                        <a:t> de centură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752,19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752,19 mii lei</a:t>
                      </a:r>
                      <a:endParaRPr lang="en-US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Reabilitare str. L. </a:t>
                      </a:r>
                      <a:r>
                        <a:rPr lang="ro-RO" baseline="0" dirty="0" smtClean="0"/>
                        <a:t>Târ-</a:t>
                      </a:r>
                    </a:p>
                    <a:p>
                      <a:pPr algn="ctr"/>
                      <a:r>
                        <a:rPr lang="ro-RO" baseline="0" dirty="0" smtClean="0"/>
                        <a:t>gului progr. A. Saligny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850 mii lei</a:t>
                      </a:r>
                      <a:endParaRPr lang="en-US" i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</a:t>
                      </a:r>
                      <a:r>
                        <a:rPr lang="en-US" dirty="0" smtClean="0"/>
                        <a:t>.</a:t>
                      </a:r>
                      <a:r>
                        <a:rPr lang="ro-RO" dirty="0" smtClean="0"/>
                        <a:t>F</a:t>
                      </a:r>
                      <a:r>
                        <a:rPr lang="en-US" dirty="0" smtClean="0"/>
                        <a:t>.</a:t>
                      </a:r>
                      <a:r>
                        <a:rPr lang="ro-RO" dirty="0" smtClean="0"/>
                        <a:t> Piața agro-alim.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122,57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122,57 mii lei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Centrale termice bl. C11 și C12 – Fuchs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120 mii lei</a:t>
                      </a:r>
                      <a:endParaRPr lang="en-US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Documentație</a:t>
                      </a:r>
                      <a:r>
                        <a:rPr lang="ro-RO" baseline="0" dirty="0" smtClean="0"/>
                        <a:t>  amenajament silvic</a:t>
                      </a:r>
                    </a:p>
                    <a:p>
                      <a:pPr algn="ctr"/>
                      <a:r>
                        <a:rPr lang="ro-RO" baseline="0" dirty="0" smtClean="0"/>
                        <a:t>(fin. multianuală)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30 mii lei</a:t>
                      </a:r>
                    </a:p>
                    <a:p>
                      <a:pPr algn="ctr"/>
                      <a:r>
                        <a:rPr lang="ro-RO" i="1" dirty="0" smtClean="0"/>
                        <a:t>(</a:t>
                      </a:r>
                      <a:r>
                        <a:rPr lang="ro-RO" i="1" dirty="0" smtClean="0">
                          <a:solidFill>
                            <a:schemeClr val="accent2"/>
                          </a:solidFill>
                        </a:rPr>
                        <a:t>19</a:t>
                      </a:r>
                      <a:r>
                        <a:rPr lang="ro-RO" i="1" baseline="0" dirty="0" smtClean="0">
                          <a:solidFill>
                            <a:schemeClr val="accent2"/>
                          </a:solidFill>
                        </a:rPr>
                        <a:t> mii lei în 2025)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30 mii lei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Studiu schimbare categorie</a:t>
                      </a:r>
                      <a:r>
                        <a:rPr lang="ro-RO" baseline="0" dirty="0" smtClean="0"/>
                        <a:t> </a:t>
                      </a:r>
                      <a:r>
                        <a:rPr lang="ro-RO" dirty="0" smtClean="0"/>
                        <a:t>teren din pădure în parc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23,8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23,8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Lucrări demolare</a:t>
                      </a:r>
                      <a:r>
                        <a:rPr lang="ro-RO" baseline="0" dirty="0" smtClean="0"/>
                        <a:t> clădire Plevnei nr.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</a:t>
                      </a:r>
                      <a:r>
                        <a:rPr lang="ro-RO" i="1" baseline="0" dirty="0" smtClean="0"/>
                        <a:t> mii lei</a:t>
                      </a:r>
                      <a:endParaRPr lang="ro-RO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100</a:t>
                      </a:r>
                      <a:r>
                        <a:rPr lang="ro-RO" i="1" baseline="0" dirty="0" smtClean="0"/>
                        <a:t> mii lei</a:t>
                      </a:r>
                      <a:endParaRPr lang="ro-RO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Studiu</a:t>
                      </a:r>
                      <a:r>
                        <a:rPr lang="ro-RO" baseline="0" dirty="0" smtClean="0"/>
                        <a:t> coexistență sala „Viorel Costin”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15 mii lei</a:t>
                      </a:r>
                      <a:endParaRPr lang="en-US" i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Studiu coexistență </a:t>
                      </a:r>
                    </a:p>
                    <a:p>
                      <a:pPr algn="ctr"/>
                      <a:r>
                        <a:rPr lang="ro-RO" dirty="0" smtClean="0"/>
                        <a:t>str. Bobâlna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50 mii lei</a:t>
                      </a:r>
                      <a:endParaRPr lang="en-US" i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Modernizare </a:t>
                      </a:r>
                      <a:endParaRPr lang="en-US" dirty="0" smtClean="0"/>
                    </a:p>
                    <a:p>
                      <a:pPr algn="ctr"/>
                      <a:r>
                        <a:rPr lang="ro-RO" dirty="0" smtClean="0"/>
                        <a:t>str. Bobâlna</a:t>
                      </a:r>
                    </a:p>
                    <a:p>
                      <a:pPr algn="ctr"/>
                      <a:r>
                        <a:rPr lang="ro-RO" dirty="0" smtClean="0"/>
                        <a:t>(fin. multianuală)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76 mii lei</a:t>
                      </a:r>
                    </a:p>
                    <a:p>
                      <a:pPr algn="ctr"/>
                      <a:r>
                        <a:rPr lang="ro-RO" i="1" dirty="0" smtClean="0">
                          <a:solidFill>
                            <a:schemeClr val="accent2"/>
                          </a:solidFill>
                        </a:rPr>
                        <a:t>(total: </a:t>
                      </a:r>
                      <a:r>
                        <a:rPr lang="en-US" i="1" dirty="0" smtClean="0">
                          <a:solidFill>
                            <a:schemeClr val="accent2"/>
                          </a:solidFill>
                        </a:rPr>
                        <a:t>~ </a:t>
                      </a:r>
                      <a:r>
                        <a:rPr lang="ro-RO" i="1" dirty="0" smtClean="0">
                          <a:solidFill>
                            <a:schemeClr val="accent2"/>
                          </a:solidFill>
                        </a:rPr>
                        <a:t>3,5 mil lei</a:t>
                      </a:r>
                      <a:r>
                        <a:rPr lang="en-US" i="1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i="1" dirty="0" smtClean="0"/>
                        <a:t>76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Majorare capital social Mara Nord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494,24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494,24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Sistematizare spații publice cart. Indep.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121,38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121,38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Modernizare rețea apă + hidranți 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28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28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Obiective de investiții pentru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288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Finanțare din alte surse PNRR,</a:t>
                      </a:r>
                      <a:r>
                        <a:rPr lang="ro-RO" sz="1700" baseline="0" dirty="0" smtClean="0"/>
                        <a:t> FEN ș.a.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Finanțare din</a:t>
                      </a:r>
                      <a:r>
                        <a:rPr lang="ro-RO" baseline="0" dirty="0" smtClean="0"/>
                        <a:t>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Total</a:t>
                      </a:r>
                      <a:r>
                        <a:rPr lang="ro-RO" baseline="0" dirty="0" smtClean="0"/>
                        <a:t> sumă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Construire adăpost câini (fin.</a:t>
                      </a:r>
                      <a:r>
                        <a:rPr lang="ro-RO" sz="1700" baseline="0" dirty="0" smtClean="0"/>
                        <a:t> multianuală)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858 mii lei </a:t>
                      </a:r>
                    </a:p>
                    <a:p>
                      <a:pPr algn="ctr"/>
                      <a:r>
                        <a:rPr lang="ro-RO" i="1" dirty="0" smtClean="0">
                          <a:solidFill>
                            <a:schemeClr val="accent2"/>
                          </a:solidFill>
                        </a:rPr>
                        <a:t>(417</a:t>
                      </a:r>
                      <a:r>
                        <a:rPr lang="ro-RO" i="1" baseline="0" dirty="0" smtClean="0">
                          <a:solidFill>
                            <a:schemeClr val="accent2"/>
                          </a:solidFill>
                        </a:rPr>
                        <a:t> mii lei în 2025)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/>
                        <a:t>858 mii lei 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Sist încălzire</a:t>
                      </a:r>
                      <a:r>
                        <a:rPr lang="ro-RO" sz="1700" baseline="0" dirty="0" smtClean="0"/>
                        <a:t> ap. ANL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12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12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Regenerare urbană – securitatea</a:t>
                      </a:r>
                      <a:r>
                        <a:rPr lang="ro-RO" sz="1700" baseline="0" dirty="0" smtClean="0"/>
                        <a:t> sp. publice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178,5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178,5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700" dirty="0" smtClean="0"/>
                        <a:t>Centre multifuncționale (scriere și implemen</a:t>
                      </a:r>
                      <a:r>
                        <a:rPr lang="en-US" sz="1700" dirty="0" smtClean="0"/>
                        <a:t>-</a:t>
                      </a:r>
                      <a:r>
                        <a:rPr lang="ro-RO" sz="1700" dirty="0" smtClean="0"/>
                        <a:t>tare proiect)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238 mii lei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i="1" dirty="0" smtClean="0">
                          <a:solidFill>
                            <a:schemeClr val="tx1"/>
                          </a:solidFill>
                        </a:rPr>
                        <a:t>238 mii lei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Muzeul Maramureșului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Achiziție obiecte muzeale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32,5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Obiectiv foto laborator foto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Amenajare sala expoziție - Științele naturii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Stație distilare apă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Cișmea stradală – Muzeul Satului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Program „Quolto Muzee”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20,71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Mașină universală de tâmplărie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Utilaj pentru 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Lucrări de reamenajare</a:t>
                      </a:r>
                      <a:r>
                        <a:rPr lang="ro-RO" baseline="0" dirty="0" smtClean="0"/>
                        <a:t> depozit icoane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Ecograf Doppler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210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Targă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17,6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Scaun ORL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16,8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Electrocardiograf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8,12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Electrocardiograf</a:t>
                      </a:r>
                      <a:r>
                        <a:rPr lang="ro-RO" baseline="0" dirty="0" smtClean="0"/>
                        <a:t> mobil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8,53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Biomicroscop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46,25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Dacia Duster Prestige</a:t>
                      </a:r>
                      <a:r>
                        <a:rPr lang="ro-RO" baseline="0" dirty="0" smtClean="0"/>
                        <a:t> – leasing anul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26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Reanault Express Confort – leasing anul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21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Masă ginecologică – Sala de nașteri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58,8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Aparat EKG – Secția Pediatrie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12,5 mii lei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Aparat EKG de înaltă performanță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12,5 mii lei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Aparat încălzire pacienți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4,76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Bancă de sânge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Ventilator pulmonar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35,76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Ecograf cu două sonde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424,05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Ecograf ginecologic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321,05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Sondă convexă 2D ecograf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41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Histeroscop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94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Hotă cu flux laminar 700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33,92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Hotă cu flux laminar 1200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48,79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Laparoscop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1,12 mil lei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o-RO" dirty="0" smtClean="0"/>
                        <a:t>Masă consultație ginecologică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27,97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Microscop binocular citologie și hematologie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22,61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Microscop binocular biochimie și microbiologie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26,18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Monitoare funcții vitale cu troliu mobil (11 buc)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327,25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Pistol funcție biopsie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13,09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Pulsoximetru</a:t>
                      </a:r>
                      <a:r>
                        <a:rPr lang="ro-RO" sz="1600" baseline="0" dirty="0" smtClean="0"/>
                        <a:t> neonatologie (2 buc.)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11,78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Pulsoximetru adulți (2 buc.)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11,78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Stație injectomate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12,27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Stativ injectomat (2 buc)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5,28 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Targă pediatrică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32,73 mii</a:t>
                      </a:r>
                      <a:r>
                        <a:rPr lang="ro-RO" i="1" baseline="0" dirty="0" smtClean="0"/>
                        <a:t>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Vizualizator vene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35,7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Pat terapie cu cântar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44,63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Pat terapie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29,16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Lampă</a:t>
                      </a:r>
                      <a:r>
                        <a:rPr lang="ro-RO" baseline="0" dirty="0" smtClean="0"/>
                        <a:t> sciliatică mobilă 120000 lucși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72,6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Lampă</a:t>
                      </a:r>
                      <a:r>
                        <a:rPr lang="ro-RO" baseline="0" dirty="0" smtClean="0"/>
                        <a:t> sciliatică fixă cu 2 sateliți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140,42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Luminometru (2 buc.)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Defibrilator (5 buc.)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175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Masă</a:t>
                      </a:r>
                      <a:r>
                        <a:rPr lang="ro-RO" baseline="0" dirty="0" smtClean="0"/>
                        <a:t> de operație electrică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186,83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Trusă laparoscop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90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Pensă pentru sigilare vasculară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39,5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Targă lopată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2,6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Aparat anestezie sală operații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120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Aparat indice gleznă-braț (2 buc.)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Refractometru cu keratometru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161,54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OCT cu fundus cameră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394,66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Campimetru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93,71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Scaun electric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58,46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Autorefactometru pediatric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75,86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Exoftaltometru stereotest tip</a:t>
                      </a:r>
                      <a:r>
                        <a:rPr lang="ro-RO" baseline="0" dirty="0" smtClean="0"/>
                        <a:t> fluture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10,71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Laser fotogoagulare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381,17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Laser oftalmologic pt. glaucom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333,2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Trusă lentile oftalmologie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4,50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Ramă probă lentile oftalmologice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Pompă submersibilă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5,5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Ponderea</a:t>
            </a:r>
            <a:r>
              <a:rPr lang="en-US" dirty="0" smtClean="0"/>
              <a:t> </a:t>
            </a:r>
            <a:r>
              <a:rPr lang="ro-RO" dirty="0" smtClean="0"/>
              <a:t>cheltuielilor în </a:t>
            </a:r>
            <a:br>
              <a:rPr lang="ro-RO" dirty="0" smtClean="0"/>
            </a:br>
            <a:r>
              <a:rPr lang="ro-RO" dirty="0" smtClean="0"/>
              <a:t>bugetul total general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3352800"/>
          <a:ext cx="71628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676400"/>
          <a:ext cx="6324600" cy="215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273191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Tip cheltuieli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Suma alocată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Cheltuieli salariale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166,6 mil lei</a:t>
                      </a:r>
                      <a:endParaRPr lang="en-US" sz="1600" dirty="0"/>
                    </a:p>
                  </a:txBody>
                  <a:tcPr/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Proiecte finanțate PNRR +</a:t>
                      </a:r>
                      <a:r>
                        <a:rPr lang="ro-RO" sz="1600" baseline="0" dirty="0" smtClean="0"/>
                        <a:t> FEN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94,5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Bunuri și servicii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82,4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Alte cheltuieli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60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Total 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403,5 mil lei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Spitalul municipal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6916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Atomizor dezinsecție</a:t>
                      </a:r>
                      <a:r>
                        <a:rPr lang="ro-RO" baseline="0" dirty="0" smtClean="0"/>
                        <a:t> cu ceață rece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Transpalet electric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SF construcție nouă</a:t>
                      </a:r>
                      <a:r>
                        <a:rPr lang="ro-RO" baseline="0" dirty="0" smtClean="0"/>
                        <a:t> secții medicale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261,8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Reabilitare fațadă secția interne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907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Reabilitare fațadă Radiologie</a:t>
                      </a:r>
                      <a:r>
                        <a:rPr lang="ro-RO" baseline="0" dirty="0" smtClean="0"/>
                        <a:t> – Oncologie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952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Modernizare lift Secția Obstetrică-Ginecologie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215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Schimbare acoperiș - Secția Interne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173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Modernizare rețea apă + hidranți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778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Proiec</a:t>
                      </a:r>
                      <a:r>
                        <a:rPr lang="ro-RO" sz="1800" baseline="0" dirty="0" smtClean="0"/>
                        <a:t>t „Creșterea siguranței pacienților”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395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Reducere infecții nosocomiale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823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Liceul tehnologic „Marmația”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Computer de birou (2</a:t>
                      </a:r>
                      <a:r>
                        <a:rPr lang="ro-RO" baseline="0" dirty="0" smtClean="0"/>
                        <a:t> buc.)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Obiective de investiții finanțate din venituri proprii</a:t>
            </a:r>
            <a:br>
              <a:rPr lang="ro-RO" dirty="0" smtClean="0"/>
            </a:br>
            <a:r>
              <a:rPr lang="ro-RO" dirty="0" smtClean="0"/>
              <a:t>S.P.G. „Urbana”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 de investiții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Suma alocată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700" dirty="0" smtClean="0"/>
                        <a:t>Branșament</a:t>
                      </a:r>
                      <a:r>
                        <a:rPr lang="ro-RO" sz="1700" baseline="0" dirty="0" smtClean="0"/>
                        <a:t> gaz str. Titulescu (adăpost câini)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700" dirty="0" smtClean="0"/>
                        <a:t>Autovehicul transport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</a:t>
                      </a:r>
                      <a:r>
                        <a:rPr lang="ro-RO" i="1" baseline="0" dirty="0" smtClean="0"/>
                        <a:t>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700" dirty="0" smtClean="0"/>
                        <a:t>S.F. Reabilitare</a:t>
                      </a:r>
                      <a:r>
                        <a:rPr lang="ro-RO" sz="1700" baseline="0" dirty="0" smtClean="0"/>
                        <a:t> „Casa Pălărierului”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75,6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Lucrări de reparații și întreținere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524000"/>
                <a:gridCol w="1905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Valoare totală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venituri</a:t>
                      </a:r>
                      <a:r>
                        <a:rPr lang="ro-RO" baseline="0" dirty="0" smtClean="0"/>
                        <a:t> proprii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Materiale flori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380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280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Mentenanță ilum. 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Moderniz. rețea</a:t>
                      </a:r>
                      <a:r>
                        <a:rPr lang="ro-RO" baseline="0" dirty="0" smtClean="0"/>
                        <a:t> ilum. pub.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Ilum festiv,</a:t>
                      </a:r>
                      <a:r>
                        <a:rPr lang="ro-RO" baseline="0" dirty="0" smtClean="0"/>
                        <a:t> taxă ANRSC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54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54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Consult. veterinară câini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70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 70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Hrană câini fără stăpân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40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Reparații, utilități adăpost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40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Sterilizări câini cu stăpân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Reparații clădiri în stadiu avansat de degradare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359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359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Lucrări întreținere domeniul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100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Lucrări de reparații și întreținere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524000"/>
                <a:gridCol w="1905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Denumire obiectiv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Valoare totală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venituri</a:t>
                      </a:r>
                      <a:r>
                        <a:rPr lang="ro-RO" baseline="0" dirty="0" smtClean="0"/>
                        <a:t> proprii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Lucrări reparații, întreține-re, cadastru, studii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 300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dirty="0" smtClean="0"/>
                        <a:t>Utilități SPG Urbana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324,4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324,4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Virare încasări dom. pub. ș.a.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2,38 mil lei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/>
                        <a:t>2,38 mil lei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Reparații blocuri ANL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326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326 mii lei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Lucrări de plombări străzi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600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Reparații</a:t>
                      </a:r>
                      <a:r>
                        <a:rPr lang="ro-RO" sz="1600" baseline="0" dirty="0" smtClean="0"/>
                        <a:t> (strat nou de asfalt) str. Al. Vlahuță, Căprioarei, Ignișului, Iapa (amenajare zona civică)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400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400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Lucrări întreținere guri scurgere, capace</a:t>
                      </a:r>
                      <a:r>
                        <a:rPr lang="ro-RO" sz="1600" baseline="0" dirty="0" smtClean="0"/>
                        <a:t> canal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Lucr.</a:t>
                      </a:r>
                      <a:r>
                        <a:rPr lang="ro-RO" sz="1600" baseline="0" dirty="0" smtClean="0"/>
                        <a:t> întreținere str. pietruite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600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Lucrări siguranța circulației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Lucrări de reparații și întreținere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524000"/>
                <a:gridCol w="1905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Denumire obiectiv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Valoare totală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venituri</a:t>
                      </a:r>
                      <a:r>
                        <a:rPr lang="ro-RO" baseline="0" dirty="0" smtClean="0"/>
                        <a:t> proprii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Reparații str. pietruite cu strat bituminos prin reciclare:</a:t>
                      </a:r>
                    </a:p>
                    <a:p>
                      <a:pPr algn="l"/>
                      <a:r>
                        <a:rPr lang="ro-RO" sz="1600" dirty="0" smtClean="0"/>
                        <a:t>str. Pescarilor I și II, L.</a:t>
                      </a:r>
                      <a:r>
                        <a:rPr lang="ro-RO" sz="1600" baseline="0" dirty="0" smtClean="0"/>
                        <a:t> Șesului II, Tisei (adiacentă), Simion Bărnuțiu, D. Gherea (capăt)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800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o-RO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800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Marcaje rutiere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300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Lucr. gospodărire com.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400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400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Întreținere</a:t>
                      </a:r>
                      <a:r>
                        <a:rPr lang="ro-RO" sz="1800" baseline="0" dirty="0" smtClean="0"/>
                        <a:t> parcuri, locuri de joacă, bănci, coșuri etc.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350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Reparații alei acces în cart. Indep. și Bogdan-Vodă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Întreț.</a:t>
                      </a:r>
                      <a:r>
                        <a:rPr lang="ro-RO" sz="1600" baseline="0" dirty="0" smtClean="0"/>
                        <a:t> parcuri, poduri, podețe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600" dirty="0" smtClean="0"/>
                        <a:t>Reparații cu asfalt str. Gh. Doja, Gh. Șincai, Șt. cel Mare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500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500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Alte lucrări întreț</a:t>
                      </a:r>
                      <a:r>
                        <a:rPr lang="ro-RO" sz="1800" baseline="0" dirty="0" smtClean="0"/>
                        <a:t>. străzi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280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280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Lucrări de reparații și întreținere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524000"/>
                <a:gridCol w="1905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Denumire obiectiv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Valoare totală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bugetul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Din venituri</a:t>
                      </a:r>
                      <a:r>
                        <a:rPr lang="ro-RO" baseline="0" dirty="0" smtClean="0"/>
                        <a:t> proprii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Drum tehnic zona Fuchs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Drum acces str. A.</a:t>
                      </a:r>
                      <a:r>
                        <a:rPr lang="ro-RO" sz="1800" baseline="0" dirty="0" smtClean="0"/>
                        <a:t> Iancu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115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115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Reparații parcare CNDV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20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Reparații CNIPT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14,6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14,6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Hidroizolație CNIPT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31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31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Înlocuire șarpantă clădire stația de salvare (Policlinica Veche)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/>
                    </a:p>
                    <a:p>
                      <a:pPr algn="ctr"/>
                      <a:r>
                        <a:rPr lang="ro-RO" i="1" dirty="0" smtClean="0"/>
                        <a:t>600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600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Reparații bl. C11 și C12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150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>
                          <a:solidFill>
                            <a:srgbClr val="7030A0"/>
                          </a:solidFill>
                        </a:rPr>
                        <a:t>150 mii lei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RO" sz="1800" dirty="0" smtClean="0"/>
                        <a:t>Lucrări reparații clădire</a:t>
                      </a:r>
                      <a:r>
                        <a:rPr lang="ro-RO" sz="1800" baseline="0" dirty="0" smtClean="0"/>
                        <a:t> Cinema „Mara” și muzeu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0" i="0" dirty="0" smtClean="0"/>
                        <a:t>1,52 mil lei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0" dirty="0" smtClean="0">
                          <a:solidFill>
                            <a:srgbClr val="7030A0"/>
                          </a:solidFill>
                        </a:rPr>
                        <a:t>1,52 mil lei</a:t>
                      </a:r>
                      <a:endParaRPr lang="en-US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Ponderea</a:t>
            </a:r>
            <a:r>
              <a:rPr lang="en-US" dirty="0" smtClean="0"/>
              <a:t> </a:t>
            </a:r>
            <a:r>
              <a:rPr lang="ro-RO" dirty="0" smtClean="0"/>
              <a:t>cheltuielilor finanțate </a:t>
            </a:r>
            <a:br>
              <a:rPr lang="ro-RO" dirty="0" smtClean="0"/>
            </a:br>
            <a:r>
              <a:rPr lang="ro-RO" dirty="0" smtClean="0"/>
              <a:t>strict din bugetul local 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324600" cy="215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273191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Tip cheltuieli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Suma alocată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Cheltuieli salariale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46,80</a:t>
                      </a:r>
                      <a:r>
                        <a:rPr lang="ro-RO" sz="1600" baseline="0" dirty="0" smtClean="0"/>
                        <a:t> </a:t>
                      </a:r>
                      <a:r>
                        <a:rPr lang="ro-RO" sz="1600" dirty="0" smtClean="0"/>
                        <a:t>mil lei</a:t>
                      </a:r>
                      <a:endParaRPr lang="en-US" sz="1600" dirty="0"/>
                    </a:p>
                  </a:txBody>
                  <a:tcPr/>
                </a:tc>
              </a:tr>
              <a:tr h="478084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Proiecte finanțate PNRR +</a:t>
                      </a:r>
                      <a:r>
                        <a:rPr lang="ro-RO" sz="1600" baseline="0" dirty="0" smtClean="0"/>
                        <a:t> FEN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93,00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Bunuri și servicii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32,35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Alte cheltuieli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49,60 mil lei</a:t>
                      </a:r>
                      <a:endParaRPr lang="en-US" sz="1600" dirty="0"/>
                    </a:p>
                  </a:txBody>
                  <a:tcPr/>
                </a:tc>
              </a:tr>
              <a:tr h="273191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Total general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221,75 mil lei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09600" y="28956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Primăria</a:t>
            </a:r>
            <a:r>
              <a:rPr lang="ro-RO" dirty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6,53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7,7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1,1 mil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1,9 mil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Rambursare credit (Unicredit Bank)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3,1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 lei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rima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13" y="3429000"/>
            <a:ext cx="519994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Direcția Venituri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2,62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2,5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255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255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ghisee-sig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4200"/>
            <a:ext cx="76200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Evidența Populației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Categorie cheltuieli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Execuție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Proiecție 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Cheltuieli</a:t>
                      </a:r>
                      <a:r>
                        <a:rPr lang="ro-RO" baseline="0" dirty="0" smtClean="0"/>
                        <a:t> de 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1,1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1,23 mil</a:t>
                      </a:r>
                      <a:r>
                        <a:rPr lang="ro-RO" baseline="0" dirty="0" smtClean="0"/>
                        <a:t> 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Bunuri și servicii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8 mii lei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i="1" dirty="0" smtClean="0"/>
                        <a:t>61 mii lei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ol loca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19400"/>
            <a:ext cx="6172200" cy="347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3314</Words>
  <Application>Microsoft Office PowerPoint</Application>
  <PresentationFormat>Expunere pe ecran (4:3)</PresentationFormat>
  <Paragraphs>951</Paragraphs>
  <Slides>56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56</vt:i4>
      </vt:variant>
    </vt:vector>
  </HeadingPairs>
  <TitlesOfParts>
    <vt:vector size="57" baseType="lpstr">
      <vt:lpstr>Office Theme</vt:lpstr>
      <vt:lpstr>ANALIZA BUGETULUI LOCAL 2024 SIGHETU MARMAȚIEI</vt:lpstr>
      <vt:lpstr>Buget total general:</vt:lpstr>
      <vt:lpstr>Structura veniturilor din bugetul local </vt:lpstr>
      <vt:lpstr>Analiză parțială a cheltuielilor</vt:lpstr>
      <vt:lpstr>Ponderea cheltuielilor în  bugetul total general 2024</vt:lpstr>
      <vt:lpstr>Ponderea cheltuielilor finanțate  strict din bugetul local 2024</vt:lpstr>
      <vt:lpstr>Primăria </vt:lpstr>
      <vt:lpstr>Direcția Venituri</vt:lpstr>
      <vt:lpstr>Evidența Populației</vt:lpstr>
      <vt:lpstr>Poliția locală</vt:lpstr>
      <vt:lpstr>Centrul cultural și Școala populară de artă</vt:lpstr>
      <vt:lpstr>Biblioteca municipală  „Laurențiu Ulici”</vt:lpstr>
      <vt:lpstr>Muzeul Maramureșului</vt:lpstr>
      <vt:lpstr>Cabinete școlare</vt:lpstr>
      <vt:lpstr>Club Sportiv Municipal</vt:lpstr>
      <vt:lpstr>Direcția de Asistență Socială și Centrul de zi</vt:lpstr>
      <vt:lpstr>S.P.G. Urbana</vt:lpstr>
      <vt:lpstr>Cheltuieli cu asistența socială </vt:lpstr>
      <vt:lpstr>Spitalul municipal Sighet</vt:lpstr>
      <vt:lpstr>Salubritate</vt:lpstr>
      <vt:lpstr>Iluminat public</vt:lpstr>
      <vt:lpstr>Alte servicii în domeniul Culturii</vt:lpstr>
      <vt:lpstr>Finanțări unități de învățământ  din bugetul local      Grădinița nr. 7 </vt:lpstr>
      <vt:lpstr>Finanțări unități de învățământ  din bugetul local      Grădinița nr. 8 </vt:lpstr>
      <vt:lpstr>Finanțări unități de învățământ  din bugetul local      Grădinița nr. 9 </vt:lpstr>
      <vt:lpstr>Finanțări unități de învățământ  din bugetul local      Grădinița nr. 12</vt:lpstr>
      <vt:lpstr>Finanțări unități de învățământ  din bugetul local      Școala gimnazială nr. 2</vt:lpstr>
      <vt:lpstr>Finanțări unități de învățământ  din bugetul local      Școala gimnazială „Dr. I. M. de Apșa”</vt:lpstr>
      <vt:lpstr>Finanțări unități de învățământ  din bugetul local      Școala gimnazială „George Coșbuc”</vt:lpstr>
      <vt:lpstr>Finanțări unități de învățământ  din bugetul local      Liceul tehnologic Forestier</vt:lpstr>
      <vt:lpstr>Finanțări unități de învățământ  din bugetul local      Liceul pedagogic „Taras Șevcenko”</vt:lpstr>
      <vt:lpstr>Finanțări unități de învățământ  din bugetul local      Liceul tehnologic „Marmația”</vt:lpstr>
      <vt:lpstr>Finanțări unități de învățământ  din bugetul local      C. N. „Dragoș-Vodă”</vt:lpstr>
      <vt:lpstr>Finanțări unități de învățământ  din bugetul local      C. N.P. „Regele Ferdinand”</vt:lpstr>
      <vt:lpstr>Finanțări unități de învățământ  din bugetul local Liceul „Lowey Klara”</vt:lpstr>
      <vt:lpstr>Obiective de investiții pentru 2024</vt:lpstr>
      <vt:lpstr>Obiective de investiții pentru 2024</vt:lpstr>
      <vt:lpstr>Obiective de investiții pentru 2024</vt:lpstr>
      <vt:lpstr>Obiective de investiții pentru 2024</vt:lpstr>
      <vt:lpstr>Obiective de investiții pentru 2024</vt:lpstr>
      <vt:lpstr>Obiective de investiții pentru 2024</vt:lpstr>
      <vt:lpstr>Obiective de investiții pentru 2024</vt:lpstr>
      <vt:lpstr>Obiective de investiții pentru 2024</vt:lpstr>
      <vt:lpstr>Obiective de investiții finanțate din venituri proprii Muzeul Maramureșului</vt:lpstr>
      <vt:lpstr>Obiective de investiții finanțate din venituri proprii Spitalul municipal</vt:lpstr>
      <vt:lpstr>Obiective de investiții finanțate din venituri proprii Spitalul municipal</vt:lpstr>
      <vt:lpstr>Obiective de investiții finanțate din venituri proprii Spitalul municipal</vt:lpstr>
      <vt:lpstr>Obiective de investiții finanțate din venituri proprii Spitalul municipal</vt:lpstr>
      <vt:lpstr>Obiective de investiții finanțate din venituri proprii Spitalul municipal</vt:lpstr>
      <vt:lpstr>Obiective de investiții finanțate din venituri proprii Spitalul municipal</vt:lpstr>
      <vt:lpstr>Obiective de investiții finanțate din venituri proprii Liceul tehnologic „Marmația”</vt:lpstr>
      <vt:lpstr>Obiective de investiții finanțate din venituri proprii S.P.G. „Urbana”</vt:lpstr>
      <vt:lpstr>Lucrări de reparații și întreținere</vt:lpstr>
      <vt:lpstr>Lucrări de reparații și întreținere</vt:lpstr>
      <vt:lpstr>Lucrări de reparații și întreținere</vt:lpstr>
      <vt:lpstr>Lucrări de reparații și întreținere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BUGETULUI LOCAL 2024 SIGHETU MARMAȚIEI</dc:title>
  <dc:creator>HalfMoon</dc:creator>
  <cp:lastModifiedBy>anonymus</cp:lastModifiedBy>
  <cp:revision>72</cp:revision>
  <dcterms:created xsi:type="dcterms:W3CDTF">2024-02-16T07:45:11Z</dcterms:created>
  <dcterms:modified xsi:type="dcterms:W3CDTF">2024-02-19T15:41:15Z</dcterms:modified>
</cp:coreProperties>
</file>